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95" r:id="rId17"/>
    <p:sldId id="273" r:id="rId18"/>
    <p:sldId id="311" r:id="rId19"/>
    <p:sldId id="305" r:id="rId20"/>
    <p:sldId id="278" r:id="rId21"/>
    <p:sldId id="275" r:id="rId22"/>
    <p:sldId id="279" r:id="rId23"/>
    <p:sldId id="280" r:id="rId24"/>
    <p:sldId id="281" r:id="rId25"/>
    <p:sldId id="315" r:id="rId26"/>
    <p:sldId id="316" r:id="rId27"/>
    <p:sldId id="282" r:id="rId28"/>
    <p:sldId id="29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12" r:id="rId38"/>
    <p:sldId id="293" r:id="rId39"/>
    <p:sldId id="313" r:id="rId40"/>
    <p:sldId id="314" r:id="rId41"/>
    <p:sldId id="318" r:id="rId42"/>
    <p:sldId id="317" r:id="rId43"/>
    <p:sldId id="297" r:id="rId44"/>
    <p:sldId id="302" r:id="rId45"/>
    <p:sldId id="301" r:id="rId46"/>
    <p:sldId id="307" r:id="rId47"/>
    <p:sldId id="308" r:id="rId48"/>
    <p:sldId id="30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E170"/>
    <a:srgbClr val="FFCC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5C2D2-FC17-4DFD-9CB0-CFBB7BA9A7E6}" type="datetimeFigureOut">
              <a:rPr lang="ru-RU" smtClean="0"/>
              <a:pPr/>
              <a:t>04.09.2021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103D1-A000-4BAF-9701-A9005F3107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4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103D1-A000-4BAF-9701-A9005F31077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3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98B588-24C7-4B2A-A89B-D77174F004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6D4629-1EBA-49AD-9C98-F41C59599B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CAC0A98-698D-40E5-ABB0-59570259F8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317184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Опрос больных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желудочно-кишечными заболеваниями. Общий осмотр. Пальпация живота поверхностная и глубокая. </a:t>
            </a:r>
            <a:endParaRPr lang="ru-RU" sz="2800" b="1" dirty="0">
              <a:latin typeface="Arial" panose="020B0604020202020204" pitchFamily="34" charset="0"/>
              <a:ea typeface="Arial KZ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4581128"/>
            <a:ext cx="5512696" cy="1872208"/>
          </a:xfrm>
        </p:spPr>
        <p:txBody>
          <a:bodyPr>
            <a:normAutofit/>
          </a:bodyPr>
          <a:lstStyle/>
          <a:p>
            <a:pPr algn="r"/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2520280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50074"/>
            <a:ext cx="8229600" cy="6080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Снижение аппетита</a:t>
            </a:r>
            <a:endParaRPr lang="en-US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u="sng" dirty="0" err="1">
                <a:latin typeface="Arial" pitchFamily="34" charset="0"/>
                <a:cs typeface="Arial" pitchFamily="34" charset="0"/>
              </a:rPr>
              <a:t>Гипорексия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Вплоть до потери аппетита </a:t>
            </a:r>
            <a:r>
              <a:rPr lang="ru-RU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Анорексия</a:t>
            </a:r>
            <a:r>
              <a:rPr lang="en-US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ru-RU" sz="1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Острый гастрит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Образование желудка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i="1" u="sng" dirty="0" err="1">
                <a:latin typeface="Arial" pitchFamily="34" charset="0"/>
                <a:cs typeface="Arial" pitchFamily="34" charset="0"/>
              </a:rPr>
              <a:t>Citofobia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abstention from food for fear of pain in gastric ulcer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447800"/>
            <a:ext cx="4103687" cy="43574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Increase of appetite </a:t>
            </a:r>
            <a:endParaRPr lang="ru-RU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Duodenal ulcer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Perverted appetite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1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Achlorhydria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(gastric  	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anacidicity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Pregnancy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Aversion to meat</a:t>
            </a:r>
            <a:endParaRPr lang="ru-RU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Gastric tumor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8229600" cy="936609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Эруктация</a:t>
            </a:r>
            <a:r>
              <a:rPr lang="ru-RU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(отрыжка) – звонкий выход воздуха из желудка или пищевода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132856"/>
            <a:ext cx="8366125" cy="41587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Срыгивание пище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200" i="1" dirty="0" err="1">
                <a:latin typeface="Arial" pitchFamily="34" charset="0"/>
                <a:cs typeface="Arial" pitchFamily="34" charset="0"/>
              </a:rPr>
              <a:t>Регугргитация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Срыгивание воздуха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200" i="1" dirty="0" err="1">
                <a:latin typeface="Arial" pitchFamily="34" charset="0"/>
                <a:cs typeface="Arial" pitchFamily="34" charset="0"/>
              </a:rPr>
              <a:t>Эруктация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- аэрофагия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Запах горького масла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– ненормальное брожение, которое снижает активность желудка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Запах тухлости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 пилорическом стенозе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Запах кислого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 гиперсекреции желудочного сока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Горький запах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 обратном забросе желчи из двенадцатиперстной кишки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дуодено-гастральный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рефлюкс), при повышенной кислотности желудка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Отрыгивание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с гнилостным запахом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гипо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ахлоргидрии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застойных явлениях при раке желудка.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9"/>
            <a:ext cx="8229600" cy="87156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Изжога</a:t>
            </a:r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(Pyrosis) – </a:t>
            </a:r>
            <a:r>
              <a:rPr lang="ru-RU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ощущение жжения в эпигастральной области</a:t>
            </a:r>
            <a:endParaRPr lang="ru-RU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772400" cy="4248150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3000" dirty="0"/>
              <a:t>Причины</a:t>
            </a:r>
            <a:r>
              <a:rPr lang="en-US" sz="3000" dirty="0"/>
              <a:t>: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dirty="0"/>
              <a:t>Повышенная кислотность желудочного сока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dirty="0" err="1"/>
              <a:t>Гастроэзофагеальный</a:t>
            </a:r>
            <a:r>
              <a:rPr lang="ru-RU" dirty="0"/>
              <a:t> рефлюкс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dirty="0"/>
              <a:t>Нарушение двигательной функции пищевода, желудка, и двенадцатиперстной кишки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dirty="0"/>
              <a:t>Язвенная болезнь</a:t>
            </a:r>
            <a:endParaRPr lang="en-US" dirty="0"/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dirty="0"/>
              <a:t>Холецистит</a:t>
            </a:r>
            <a:endParaRPr lang="en-US" dirty="0"/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dirty="0"/>
              <a:t>Пищеводная грыжа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8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Тошнота</a:t>
            </a:r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(Nausea) – </a:t>
            </a:r>
            <a:r>
              <a:rPr lang="ru-RU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рефлекторный акт связанный с раздражением блуждающим нервом (10 пара), проявляется </a:t>
            </a:r>
            <a:r>
              <a:rPr lang="ru-RU" sz="2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давещим</a:t>
            </a:r>
            <a:r>
              <a:rPr lang="ru-RU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чуством</a:t>
            </a:r>
            <a:r>
              <a:rPr lang="ru-RU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в эпигастральной области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708920"/>
            <a:ext cx="8216900" cy="331088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/>
              <a:t>     Часто сопровождается побледнением кожных покровов, слабостью, головокружением, потливость, слюноотделением, гипотонией, зябкостью конечностей, обморочным состоянием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       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             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Причины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Токсикоз у беременной женщины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Почечные и печеночные заболевания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Рак желудка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острый гастрит (после еды)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Нарушение кровообращения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Рвота (</a:t>
            </a:r>
            <a:r>
              <a:rPr lang="en-US" sz="3600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emesis</a:t>
            </a:r>
            <a:r>
              <a:rPr lang="ru-RU" sz="3600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975" cy="5113337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400" i="1" dirty="0"/>
              <a:t>	Механизм возникновения</a:t>
            </a:r>
            <a:r>
              <a:rPr lang="de-DE" sz="2800" dirty="0"/>
              <a:t>: </a:t>
            </a:r>
            <a:endParaRPr lang="ru-RU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b="1" dirty="0"/>
              <a:t>Причины</a:t>
            </a:r>
            <a:r>
              <a:rPr lang="de-DE" sz="2800" b="1" dirty="0"/>
              <a:t>: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Нервная</a:t>
            </a:r>
            <a:r>
              <a:rPr lang="de-DE" sz="2800" dirty="0"/>
              <a:t> (</a:t>
            </a:r>
            <a:r>
              <a:rPr lang="ru-RU" sz="2800" dirty="0"/>
              <a:t>центральные</a:t>
            </a:r>
            <a:r>
              <a:rPr lang="de-DE" sz="2800" dirty="0"/>
              <a:t>) – </a:t>
            </a:r>
            <a:r>
              <a:rPr lang="ru-RU" sz="2800" dirty="0"/>
              <a:t>Заболевание ЦНС </a:t>
            </a:r>
            <a:r>
              <a:rPr lang="de-DE" sz="2800" dirty="0"/>
              <a:t>– </a:t>
            </a:r>
            <a:r>
              <a:rPr lang="ru-RU" sz="2800" dirty="0"/>
              <a:t>Травмы ЦНС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Висцеральные </a:t>
            </a:r>
            <a:r>
              <a:rPr lang="de-DE" sz="2800" dirty="0"/>
              <a:t>(</a:t>
            </a:r>
            <a:r>
              <a:rPr lang="ru-RU" sz="2800" dirty="0"/>
              <a:t>периферические</a:t>
            </a:r>
            <a:r>
              <a:rPr lang="de-DE" sz="2800" dirty="0"/>
              <a:t>) – </a:t>
            </a:r>
            <a:r>
              <a:rPr lang="ru-RU" sz="2800" dirty="0"/>
              <a:t>Острый гастрит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                                     </a:t>
            </a:r>
            <a:r>
              <a:rPr lang="de-DE" sz="2800" dirty="0"/>
              <a:t>- </a:t>
            </a:r>
            <a:r>
              <a:rPr lang="ru-RU" sz="2800" dirty="0"/>
              <a:t>Язвенная болезнь желудка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                                     </a:t>
            </a:r>
            <a:r>
              <a:rPr lang="de-DE" sz="2800" dirty="0"/>
              <a:t>- </a:t>
            </a:r>
            <a:r>
              <a:rPr lang="ru-RU" sz="2800" dirty="0"/>
              <a:t>Холецистит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Гематогенная токсичность </a:t>
            </a:r>
            <a:r>
              <a:rPr lang="de-DE" sz="2800" dirty="0"/>
              <a:t>– </a:t>
            </a:r>
            <a:r>
              <a:rPr lang="ru-RU" sz="2800" dirty="0"/>
              <a:t>Хроническая почечная недостаточность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dirty="0"/>
              <a:t>                                      - </a:t>
            </a:r>
            <a:r>
              <a:rPr lang="ru-RU" sz="2800" dirty="0"/>
              <a:t>Отравление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57167"/>
            <a:ext cx="8001000" cy="1071569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Боль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dolor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– </a:t>
            </a:r>
            <a:r>
              <a:rPr lang="ru-RU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желудок и двенадцатиперстная кишка</a:t>
            </a:r>
            <a:br>
              <a:rPr lang="ru-RU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28736"/>
            <a:ext cx="7850188" cy="5072098"/>
          </a:xfrm>
        </p:spPr>
        <p:txBody>
          <a:bodyPr numCol="2"/>
          <a:lstStyle/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Локализация боли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Характер боли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Взаимосвязь с  приемом пищи 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Иррадиация боли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Изменение интенсивности боли после приёма пищи, лекарств и т.д.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Связь боли с физической нагрузкой.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71612"/>
            <a:ext cx="3714776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Боль 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dolor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182301"/>
              </p:ext>
            </p:extLst>
          </p:nvPr>
        </p:nvGraphicFramePr>
        <p:xfrm>
          <a:off x="428596" y="1142984"/>
          <a:ext cx="8229600" cy="5365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667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9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Спастические боли 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возникают в основного как результат спазма гладкой мускулатуры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Острая, приступообразная, интенсивная, часто с типичной иррадиацией, купируется спазмолитиками, может сопровождаться рвотой, лихорадкой.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Желудочная колика (язвенная болезнь), желчная колика, кишечная колика (</a:t>
                      </a:r>
                      <a:r>
                        <a:rPr lang="kk-KZ" sz="1800" dirty="0">
                          <a:latin typeface="Arial" pitchFamily="34" charset="0"/>
                          <a:cs typeface="Arial" pitchFamily="34" charset="0"/>
                        </a:rPr>
                        <a:t>разрдажение кишечника? Почечная колика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321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Диффузные боли 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при растяжении стенок полых органов и напряжении </a:t>
                      </a:r>
                      <a:r>
                        <a:rPr lang="ru-RU" sz="2000" b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связачного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аппарата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itchFamily="34" charset="0"/>
                          <a:cs typeface="Arial" pitchFamily="34" charset="0"/>
                        </a:rPr>
                        <a:t>Тупые</a:t>
                      </a:r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, ноющие, малоинтенсивные, разлитые, без чёткой локализации и иррадиации, часто не проходят после приёма спазмолитиков.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>
                          <a:latin typeface="Arial" pitchFamily="34" charset="0"/>
                          <a:cs typeface="Arial" pitchFamily="34" charset="0"/>
                        </a:rPr>
                        <a:t>Flatulence</a:t>
                      </a:r>
                      <a:r>
                        <a:rPr lang="de-DE" sz="18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de-DE" sz="1800" dirty="0" err="1">
                          <a:latin typeface="Arial" pitchFamily="34" charset="0"/>
                          <a:cs typeface="Arial" pitchFamily="34" charset="0"/>
                        </a:rPr>
                        <a:t>hyposecretory</a:t>
                      </a:r>
                      <a:r>
                        <a:rPr lang="de-DE" sz="18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800" dirty="0" err="1">
                          <a:latin typeface="Arial" pitchFamily="34" charset="0"/>
                          <a:cs typeface="Arial" pitchFamily="34" charset="0"/>
                        </a:rPr>
                        <a:t>syndrome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60412"/>
          </a:xfrm>
        </p:spPr>
        <p:txBody>
          <a:bodyPr/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Желудочно-кишечное кровотечение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772400" cy="4895850"/>
          </a:xfrm>
        </p:spPr>
        <p:txBody>
          <a:bodyPr>
            <a:normAutofit fontScale="85000" lnSpcReduction="10000"/>
          </a:bodyPr>
          <a:lstStyle/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u="sng" dirty="0" err="1">
                <a:latin typeface="Arial" pitchFamily="34" charset="0"/>
                <a:cs typeface="Arial" pitchFamily="34" charset="0"/>
              </a:rPr>
              <a:t>Причиные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u="sng" dirty="0">
                <a:latin typeface="Arial" pitchFamily="34" charset="0"/>
                <a:cs typeface="Arial" pitchFamily="34" charset="0"/>
              </a:rPr>
              <a:t> 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язвенная болезнь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рак желудка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 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полип желудка, эрозивный гастрит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Дебют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Рвота с кровью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haematemesis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Дегтеобразный стул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melaena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endParaRPr lang="de-DE" sz="2400" u="sng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Окраска рвоты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Цвета 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кофейной гущи»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 продолжающим кровотечением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Алый цвет – при повреждении крупных сосудов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26" name="Picture 2" descr="Картинки по запросу &quot;abdominal pain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3934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1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Анатомические и физиологические особенности кишечника у детей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Тонкий кишечник у детей относительно длиннее, чем у взрослых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Кишечные железы у детей крупнее, лимфоидная ткань разбросана по кишечнику. По мере роста ребенка образуются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Пейровы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бляшки.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Толстый кишечник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у детей до 4 лет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восходящая ободочная кишка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длинее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нисходящая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Сгмовидная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кишка относительно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длинее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Аппендикс часто не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тиипичный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Прямой кишечник у детей первые месяцы жизни относительно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длинее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9"/>
            <a:ext cx="8229600" cy="1285884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Жалобы</a:t>
            </a:r>
            <a:r>
              <a:rPr lang="kk-KZ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у пациентов с заболеваниями </a:t>
            </a:r>
            <a:r>
              <a:rPr lang="kk-KZ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пищевода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643049"/>
            <a:ext cx="8032976" cy="4929221"/>
          </a:xfrm>
        </p:spPr>
        <p:txBody>
          <a:bodyPr numCol="2">
            <a:normAutofit/>
          </a:bodyPr>
          <a:lstStyle/>
          <a:p>
            <a:r>
              <a:rPr lang="kk-KZ" sz="2400" b="1" dirty="0">
                <a:latin typeface="Arial" pitchFamily="34" charset="0"/>
                <a:cs typeface="Arial" pitchFamily="34" charset="0"/>
              </a:rPr>
              <a:t>Дисфагия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kk-KZ" sz="2400" b="1" dirty="0">
                <a:latin typeface="Arial" pitchFamily="34" charset="0"/>
                <a:cs typeface="Arial" pitchFamily="34" charset="0"/>
              </a:rPr>
              <a:t>Рвота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kk-KZ" sz="2400" b="1" dirty="0">
                <a:latin typeface="Arial" pitchFamily="34" charset="0"/>
                <a:cs typeface="Arial" pitchFamily="34" charset="0"/>
              </a:rPr>
              <a:t>Регургитация (обратный забро)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kk-KZ" sz="2400" b="1" dirty="0">
                <a:latin typeface="Arial" pitchFamily="34" charset="0"/>
                <a:cs typeface="Arial" pitchFamily="34" charset="0"/>
              </a:rPr>
              <a:t>Сиалорея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(избыточное слюноотделение)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Гнилостный запах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Изжога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Кровотечение</a:t>
            </a:r>
          </a:p>
        </p:txBody>
      </p:sp>
      <p:pic>
        <p:nvPicPr>
          <p:cNvPr id="2050" name="Picture 2" descr="C:\Documents and Settings\User\Мои документы\Загрузки\пищевод_files\i_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2643206" cy="407196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00043"/>
            <a:ext cx="8229600" cy="78581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Жалобы при кишечных </a:t>
            </a:r>
            <a:r>
              <a:rPr lang="ru-RU" sz="32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растройствах</a:t>
            </a:r>
            <a:endParaRPr lang="ru-RU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290" y="1785927"/>
            <a:ext cx="7215238" cy="3786214"/>
          </a:xfrm>
        </p:spPr>
        <p:txBody>
          <a:bodyPr numCol="2"/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Боль</a:t>
            </a:r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Метеоризм</a:t>
            </a:r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Диарея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Запор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000239"/>
            <a:ext cx="2643206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988840"/>
            <a:ext cx="2643206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53181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Боль в кишечника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38401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Отсутствие строгой связи с приёмом пищи (за исключением воспалительных процессов поперечно-ободочной кишки).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Тесная взаимосвязь с актом дефекацией.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Облегчение боли после дефекации или газовых выделений.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5588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Боль в кишечника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557338"/>
            <a:ext cx="3810000" cy="41910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Аппендикулярная колика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Боль начинается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возде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пупка и в эпигастральной области, через несколько часов локализируется в правой подвздошной области.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557338"/>
            <a:ext cx="4114800" cy="41910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Ректальная колика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тенезмы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Частые болезненные позы без дефекации, иногда со слизью. Наблюдается при дизентерии,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проктте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язвах и раке прямой кишки.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Метеоризм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kk-KZ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ощущение вздутия</a:t>
            </a:r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kk-KZ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Болезненное переполнение желудка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05288"/>
          </a:xfrm>
        </p:spPr>
        <p:txBody>
          <a:bodyPr>
            <a:normAutofit fontScale="92500" lnSpcReduction="10000"/>
          </a:bodyPr>
          <a:lstStyle/>
          <a:p>
            <a:pPr marL="609600" indent="-609600" algn="ctr">
              <a:buFont typeface="Wingdings" pitchFamily="2" charset="2"/>
              <a:buNone/>
            </a:pPr>
            <a:r>
              <a:rPr lang="ru-RU" sz="2400" b="1" dirty="0"/>
              <a:t>	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spcBef>
                <a:spcPct val="40000"/>
              </a:spcBef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Избыточное количество пищевых волокн</a:t>
            </a:r>
          </a:p>
          <a:p>
            <a:pPr marL="609600" indent="-609600">
              <a:spcBef>
                <a:spcPct val="40000"/>
              </a:spcBef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Непроходимость и нарушение перистальтики кишечника</a:t>
            </a:r>
          </a:p>
          <a:p>
            <a:pPr marL="609600" indent="-609600">
              <a:spcBef>
                <a:spcPct val="40000"/>
              </a:spcBef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Чрезмерный рост газообразующих бактерий в кишечнике</a:t>
            </a:r>
          </a:p>
          <a:p>
            <a:pPr marL="609600" indent="-609600">
              <a:spcBef>
                <a:spcPct val="40000"/>
              </a:spcBef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Абсорбция газов нижней стенки кишечника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spcBef>
                <a:spcPct val="40000"/>
              </a:spcBef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Аэрофагия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spcBef>
                <a:spcPct val="40000"/>
              </a:spcBef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Истерия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ysteria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Диарея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жидкий, несформировавшийся стул в сочетании с учащенным испражнением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071678"/>
            <a:ext cx="4038600" cy="38576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i="1" dirty="0"/>
              <a:t>	</a:t>
            </a:r>
            <a:r>
              <a:rPr lang="ru-RU" i="1" u="sng" dirty="0">
                <a:latin typeface="Arial" pitchFamily="34" charset="0"/>
                <a:cs typeface="Arial" pitchFamily="34" charset="0"/>
              </a:rPr>
              <a:t>Причины</a:t>
            </a:r>
            <a:r>
              <a:rPr lang="de-DE" i="1" u="sng" dirty="0">
                <a:latin typeface="Arial" pitchFamily="34" charset="0"/>
                <a:cs typeface="Arial" pitchFamily="34" charset="0"/>
              </a:rPr>
              <a:t>:</a:t>
            </a:r>
            <a:endParaRPr lang="ru-RU" i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i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e-DE" i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i="1" u="sng" dirty="0">
                <a:latin typeface="Arial" pitchFamily="34" charset="0"/>
                <a:cs typeface="Arial" pitchFamily="34" charset="0"/>
              </a:rPr>
              <a:t> 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кишечные инфекции, интоксикация, эндокринные расстройства, аллергия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916112"/>
            <a:ext cx="4330700" cy="4013217"/>
          </a:xfrm>
        </p:spPr>
        <p:txBody>
          <a:bodyPr>
            <a:normAutofit fontScale="85000" lnSpcReduction="10000"/>
          </a:bodyPr>
          <a:lstStyle/>
          <a:p>
            <a:pPr marL="533400" indent="-533400">
              <a:buNone/>
            </a:pPr>
            <a:r>
              <a:rPr lang="ru-RU" sz="2400" i="1" dirty="0"/>
              <a:t>	</a:t>
            </a:r>
            <a:r>
              <a:rPr lang="ru-RU" sz="3000" i="1" u="sng" dirty="0">
                <a:latin typeface="Arial" pitchFamily="34" charset="0"/>
                <a:cs typeface="Arial" pitchFamily="34" charset="0"/>
              </a:rPr>
              <a:t>Механизм развития</a:t>
            </a:r>
            <a:r>
              <a:rPr lang="en-US" sz="3000" i="1" u="sng" dirty="0">
                <a:latin typeface="Arial" pitchFamily="34" charset="0"/>
                <a:cs typeface="Arial" pitchFamily="34" charset="0"/>
              </a:rPr>
              <a:t>:</a:t>
            </a:r>
            <a:endParaRPr lang="ru-RU" sz="3000" i="1" u="sng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buNone/>
            </a:pPr>
            <a:endParaRPr lang="en-US" sz="3000" i="1" u="sng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buNone/>
            </a:pPr>
            <a:r>
              <a:rPr lang="ru-RU" sz="3000" dirty="0">
                <a:latin typeface="Arial" pitchFamily="34" charset="0"/>
                <a:cs typeface="Arial" pitchFamily="34" charset="0"/>
              </a:rPr>
              <a:t>Ускоренная перистальтика кишечника, нарушения всасывания переваренной </a:t>
            </a:r>
            <a:r>
              <a:rPr lang="ru-RU" sz="3000" dirty="0" err="1">
                <a:latin typeface="Arial" pitchFamily="34" charset="0"/>
                <a:cs typeface="Arial" pitchFamily="34" charset="0"/>
              </a:rPr>
              <a:t>пщии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3000" dirty="0" err="1">
                <a:latin typeface="Arial" pitchFamily="34" charset="0"/>
                <a:cs typeface="Arial" pitchFamily="34" charset="0"/>
              </a:rPr>
              <a:t>мальабсорбция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),</a:t>
            </a:r>
            <a:r>
              <a:rPr lang="kk-KZ" sz="3000" dirty="0">
                <a:latin typeface="Arial" pitchFamily="34" charset="0"/>
                <a:cs typeface="Arial" pitchFamily="34" charset="0"/>
              </a:rPr>
              <a:t> воспалительные процессы кишечника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242" name="Picture 2" descr="Картинки по запросу &quot;feces colo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184576" cy="649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1266" name="Picture 2" descr="Картинки по запросу &quot;feces colo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8" y="270910"/>
            <a:ext cx="8132332" cy="623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87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Запор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длительная задержка каловых масс в кишечнике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9816" y="2169461"/>
            <a:ext cx="4038600" cy="453072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Органические причины</a:t>
            </a:r>
            <a:r>
              <a:rPr lang="de-DE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Сужение просвета кишечника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Образование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травматизация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адгезия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Пороки развития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26045"/>
            <a:ext cx="4038600" cy="4945083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000" i="1" dirty="0"/>
              <a:t>	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Функциональные причины</a:t>
            </a:r>
            <a:r>
              <a:rPr lang="de-DE" sz="2400" b="1" i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endParaRPr lang="de-DE" sz="2400" b="1" i="1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Пищевая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Нейрогенная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Воспаление толстой кишки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Токсическая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Эндокринная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Гиподинамическая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Слабость в животе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Сбор анамнеза при желудочно-кишечных заболеваниях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85860"/>
            <a:ext cx="8291264" cy="5070490"/>
          </a:xfrm>
        </p:spPr>
        <p:txBody>
          <a:bodyPr>
            <a:normAutofit fontScale="85000" lnSpcReduction="10000"/>
          </a:bodyPr>
          <a:lstStyle/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ru-RU" dirty="0">
                <a:solidFill>
                  <a:srgbClr val="FFC000"/>
                </a:solidFill>
                <a:latin typeface="Arial" charset="0"/>
              </a:rPr>
              <a:t>История болезни</a:t>
            </a:r>
            <a:r>
              <a:rPr lang="en-US" dirty="0">
                <a:solidFill>
                  <a:srgbClr val="FFC000"/>
                </a:solidFill>
                <a:latin typeface="Arial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Продолжительность болезни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Причина и условия возникновения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Характер и динамика заболевания</a:t>
            </a:r>
            <a:endParaRPr lang="en-US" dirty="0">
              <a:latin typeface="Arial" charset="0"/>
            </a:endParaRP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ru-RU" dirty="0">
                <a:solidFill>
                  <a:srgbClr val="FFC000"/>
                </a:solidFill>
                <a:latin typeface="Arial" charset="0"/>
              </a:rPr>
              <a:t>История жизни</a:t>
            </a:r>
            <a:r>
              <a:rPr lang="en-US" dirty="0">
                <a:solidFill>
                  <a:srgbClr val="FFC000"/>
                </a:solidFill>
                <a:latin typeface="Arial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Условия труда и проживание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Условия питания, ритм питания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Перенесенные желудочно-кишечные заболевания, хирургические вмешательства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Длительный приём лекарственных средств (аспирин, кортикостероиды, НПВП)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Наследственная предрасположенность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Плохие привычки </a:t>
            </a:r>
            <a:r>
              <a:rPr lang="en-US" dirty="0">
                <a:latin typeface="Arial" charset="0"/>
              </a:rPr>
              <a:t>(</a:t>
            </a:r>
            <a:r>
              <a:rPr lang="ru-RU" dirty="0">
                <a:latin typeface="Arial" charset="0"/>
              </a:rPr>
              <a:t>курение</a:t>
            </a:r>
            <a:r>
              <a:rPr lang="en-US" dirty="0">
                <a:latin typeface="Arial" charset="0"/>
              </a:rPr>
              <a:t>, </a:t>
            </a:r>
            <a:r>
              <a:rPr lang="ru-RU" dirty="0">
                <a:latin typeface="Arial" charset="0"/>
              </a:rPr>
              <a:t>алкоголь и </a:t>
            </a:r>
            <a:r>
              <a:rPr lang="ru-RU" dirty="0" err="1">
                <a:latin typeface="Arial" charset="0"/>
              </a:rPr>
              <a:t>т.д</a:t>
            </a:r>
            <a:r>
              <a:rPr lang="en-US" dirty="0">
                <a:latin typeface="Arial" charset="0"/>
              </a:rPr>
              <a:t>.)</a:t>
            </a:r>
          </a:p>
          <a:p>
            <a:pPr>
              <a:lnSpc>
                <a:spcPct val="8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Аллергоанамнез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Общий осмотр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2984"/>
            <a:ext cx="4038600" cy="5214974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Потеря в весе до кахексии</a:t>
            </a:r>
            <a:endParaRPr lang="de-DE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Карцинома пищевода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Рак желудка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Кишечная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мальобсорбция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Бледность кожи</a:t>
            </a:r>
            <a:endParaRPr lang="de-DE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Желудочно-кишечное кровотечение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Нарушения всасывания железа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8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4886325" y="1557338"/>
            <a:ext cx="3332163" cy="4319587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4629-1EBA-49AD-9C98-F41C59599B0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854080"/>
            <a:ext cx="7391400" cy="178283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31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Дисфагия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dysphagia</a:t>
            </a:r>
            <a:r>
              <a:rPr lang="en-US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– затрудненное прохождение пищи по пищеводу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br>
              <a:rPr lang="en-US" sz="2700" b="1" dirty="0">
                <a:latin typeface="Arial" pitchFamily="34" charset="0"/>
                <a:cs typeface="Arial" pitchFamily="34" charset="0"/>
              </a:rPr>
            </a:br>
            <a:br>
              <a:rPr lang="en-US" sz="1600" b="1" dirty="0">
                <a:latin typeface="Arial" pitchFamily="34" charset="0"/>
                <a:cs typeface="Arial" pitchFamily="34" charset="0"/>
              </a:rPr>
            </a:b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Причины:</a:t>
            </a:r>
            <a:r>
              <a:rPr lang="ru-RU" sz="2700" u="sng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400" dirty="0"/>
            </a:br>
            <a:endParaRPr lang="ru-RU" sz="2400" u="sng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2636912"/>
            <a:ext cx="3810000" cy="3662148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b="1" dirty="0">
                <a:latin typeface="Tahoma" pitchFamily="34" charset="0"/>
              </a:rPr>
              <a:t> 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Органическое </a:t>
            </a:r>
            <a:r>
              <a:rPr lang="ru-RU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паражение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-сужение пищевода </a:t>
            </a:r>
          </a:p>
          <a:p>
            <a:pPr>
              <a:spcBef>
                <a:spcPct val="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Образование пищевода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Рубцовый стеноз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Инородное тело пищевода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Сдавление пищевод аневризмой аорты или опухоль средостения 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2780928"/>
            <a:ext cx="3810000" cy="1935096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Функциональные нарушения пищевода</a:t>
            </a:r>
          </a:p>
          <a:p>
            <a:pPr>
              <a:spcBef>
                <a:spcPct val="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Невроз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Нарушение иннервации пищевода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Общий осмотр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2133600"/>
            <a:ext cx="3214709" cy="3152788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Сухая кожа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ангулярный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стоматит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</a:p>
          <a:p>
            <a:pPr algn="ctr"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Нарушение всасывания витаминов в пищеварительном тракте</a:t>
            </a:r>
          </a:p>
        </p:txBody>
      </p:sp>
      <p:pic>
        <p:nvPicPr>
          <p:cNvPr id="686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572000" y="2285992"/>
            <a:ext cx="4143404" cy="2589213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>
                <a:solidFill>
                  <a:srgbClr val="F0E170"/>
                </a:solidFill>
              </a:rPr>
              <a:t>Осмотр полости рта и живота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9138"/>
            <a:ext cx="4038600" cy="3816350"/>
          </a:xfrm>
        </p:spPr>
        <p:txBody>
          <a:bodyPr>
            <a:normAutofit/>
          </a:bodyPr>
          <a:lstStyle/>
          <a:p>
            <a:r>
              <a:rPr lang="kk-KZ" sz="2400" b="1" dirty="0">
                <a:latin typeface="Arial" pitchFamily="34" charset="0"/>
                <a:cs typeface="Arial" pitchFamily="34" charset="0"/>
              </a:rPr>
              <a:t>Чистый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kk-KZ" sz="2400" b="1" dirty="0">
                <a:latin typeface="Arial" pitchFamily="34" charset="0"/>
                <a:cs typeface="Arial" pitchFamily="34" charset="0"/>
              </a:rPr>
              <a:t>влажный язык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kk-KZ" sz="2400" dirty="0">
                <a:latin typeface="Arial" pitchFamily="34" charset="0"/>
                <a:cs typeface="Arial" pitchFamily="34" charset="0"/>
              </a:rPr>
              <a:t>не осложненная язвенная болезнь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Серый налёт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не приятный запах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острый гастрит</a:t>
            </a:r>
          </a:p>
        </p:txBody>
      </p:sp>
      <p:pic>
        <p:nvPicPr>
          <p:cNvPr id="706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872038" y="1916113"/>
            <a:ext cx="3598862" cy="3889375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>
                <a:solidFill>
                  <a:srgbClr val="F0E170"/>
                </a:solidFill>
              </a:rPr>
              <a:t>Осмотр полости рта и живота</a:t>
            </a:r>
            <a:endParaRPr lang="ru-RU" sz="3200" b="1" dirty="0">
              <a:solidFill>
                <a:srgbClr val="F0E17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000241"/>
            <a:ext cx="3467100" cy="2465398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kk-KZ" sz="2800" b="1" dirty="0">
                <a:latin typeface="Arial" pitchFamily="34" charset="0"/>
                <a:cs typeface="Arial" pitchFamily="34" charset="0"/>
              </a:rPr>
              <a:t>Сухой чзык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kk-KZ" sz="2800" b="1" dirty="0">
                <a:latin typeface="Arial" pitchFamily="34" charset="0"/>
                <a:cs typeface="Arial" pitchFamily="34" charset="0"/>
              </a:rPr>
              <a:t>Острый живот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kk-KZ" sz="2800" dirty="0">
                <a:latin typeface="Arial" pitchFamily="34" charset="0"/>
                <a:cs typeface="Arial" pitchFamily="34" charset="0"/>
              </a:rPr>
              <a:t>Панкреатит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284663" y="1773238"/>
            <a:ext cx="3816350" cy="3717925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0E170"/>
                </a:solidFill>
              </a:rPr>
              <a:t>Осмотр полости рта и языка</a:t>
            </a:r>
            <a:endParaRPr lang="ru-RU" sz="2800" b="1" dirty="0">
              <a:solidFill>
                <a:srgbClr val="F0E17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Гладкие сосочки языка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Ран желудка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Атрофический гастрит со сниженной функциональной секрецией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Atrophic gastritis with decreased secretory function</a:t>
            </a: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kk-KZ" sz="2400" dirty="0">
                <a:latin typeface="Arial" pitchFamily="34" charset="0"/>
                <a:cs typeface="Arial" pitchFamily="34" charset="0"/>
              </a:rPr>
              <a:t>Дефицит витамина Д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857752" y="2133600"/>
            <a:ext cx="3817936" cy="2832100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36609"/>
          </a:xfrm>
        </p:spPr>
        <p:txBody>
          <a:bodyPr/>
          <a:lstStyle/>
          <a:p>
            <a:r>
              <a:rPr lang="ru-RU" sz="28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Физикальный</a:t>
            </a:r>
            <a:r>
              <a:rPr lang="ru-RU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осмотр брюшной полости</a:t>
            </a:r>
            <a:endParaRPr lang="ru-RU" sz="28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038600" cy="434975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Ограниченность брюшной полости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-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Боль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Видимая перистальтика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-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Стеноз привратника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Вздутие живота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-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метеоризм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-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асцит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856163" y="1731963"/>
            <a:ext cx="3621087" cy="4267200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Пальпация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038600" cy="5040312"/>
          </a:xfrm>
        </p:spPr>
        <p:txBody>
          <a:bodyPr>
            <a:normAutofit lnSpcReduction="10000"/>
          </a:bodyPr>
          <a:lstStyle/>
          <a:p>
            <a:pPr marL="185738" indent="-185738"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Поверхностная обзорная – лёгкая пальпация</a:t>
            </a:r>
            <a:endParaRPr lang="de-DE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185738" indent="-185738"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185738" indent="-185738" algn="ctr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000" i="1" u="sng" dirty="0">
                <a:latin typeface="Arial" pitchFamily="34" charset="0"/>
                <a:cs typeface="Arial" pitchFamily="34" charset="0"/>
              </a:rPr>
              <a:t>Позволяет идентифицировать</a:t>
            </a:r>
            <a:r>
              <a:rPr lang="en-US" sz="2000" i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Местное или общее напряжение брюшной стенки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Местную или общую болезненность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сим-м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Щёткина-Блюмберга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Расхождение прямых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мыщц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живота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Увеличение органов брюшной полости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2400" dirty="0">
                <a:latin typeface="Arial" pitchFamily="34" charset="0"/>
                <a:cs typeface="Arial" pitchFamily="34" charset="0"/>
              </a:rPr>
              <a:t>и наличие опухолей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2050" name="Picture 2" descr="Картинки по запросу &quot;пальпация живот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02773"/>
            <a:ext cx="4038600" cy="21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Пальпация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Глубокая скользящая пальпация по методу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Deep methodical sliding palpation according to the </a:t>
            </a:r>
            <a:r>
              <a:rPr lang="ru-RU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методу Образцову-</a:t>
            </a:r>
            <a:r>
              <a:rPr lang="ru-RU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Страженско</a:t>
            </a:r>
            <a:endParaRPr lang="en-US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Позволяет понять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:</a:t>
            </a:r>
          </a:p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 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локализацию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размер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консистенцию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болезненность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подвижность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 брюшной полости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3074" name="Picture 2" descr="Картинки по запросу &quot;пальпация живот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Пальпация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Глубокая скользящая пальпация по методу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Deep methodical sliding palpation according to the </a:t>
            </a:r>
            <a:r>
              <a:rPr lang="ru-RU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методу Образцову-</a:t>
            </a:r>
            <a:r>
              <a:rPr lang="ru-RU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Страженско</a:t>
            </a:r>
            <a:endParaRPr lang="en-US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4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Объекты пальпации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Желудок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Отделы толстого и тонкого кишечника</a:t>
            </a:r>
          </a:p>
          <a:p>
            <a:pPr>
              <a:spcBef>
                <a:spcPct val="0"/>
              </a:spcBef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Печень и желчный пузырь</a:t>
            </a:r>
          </a:p>
          <a:p>
            <a:pPr>
              <a:spcBef>
                <a:spcPct val="0"/>
              </a:spcBef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Селезенка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098" name="Picture 2" descr="http://studepedia.org/img/baza1/216163002906728.files/image16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" r="39482" b="1"/>
          <a:stretch/>
        </p:blipFill>
        <p:spPr bwMode="auto">
          <a:xfrm>
            <a:off x="4648199" y="1600200"/>
            <a:ext cx="4038601" cy="40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79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Перкуссия</a:t>
            </a:r>
            <a:endParaRPr lang="ru-RU" sz="36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00213"/>
            <a:ext cx="4038600" cy="4608512"/>
          </a:xfrm>
        </p:spPr>
        <p:txBody>
          <a:bodyPr>
            <a:normAutofit/>
          </a:bodyPr>
          <a:lstStyle/>
          <a:p>
            <a:pPr marL="265113" indent="-265113" algn="ctr">
              <a:spcBef>
                <a:spcPct val="0"/>
              </a:spcBef>
              <a:buFont typeface="Wingdings" pitchFamily="2" charset="2"/>
              <a:buNone/>
            </a:pPr>
            <a:r>
              <a:rPr lang="ru-RU" sz="28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Печень</a:t>
            </a:r>
            <a:endParaRPr lang="en-US" sz="28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ctr">
              <a:spcBef>
                <a:spcPct val="0"/>
              </a:spcBef>
              <a:buFont typeface="Wingdings" pitchFamily="2" charset="2"/>
              <a:buNone/>
            </a:pPr>
            <a:r>
              <a:rPr lang="ru-RU" sz="28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Селезенка</a:t>
            </a:r>
            <a:endParaRPr lang="ru-RU" sz="2800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2400" i="1" u="sng" dirty="0" err="1">
                <a:latin typeface="Arial" pitchFamily="34" charset="0"/>
                <a:cs typeface="Arial" pitchFamily="34" charset="0"/>
              </a:rPr>
              <a:t>Возмоность</a:t>
            </a:r>
            <a:r>
              <a:rPr lang="ru-RU" sz="2400" i="1" u="sng" dirty="0">
                <a:latin typeface="Arial" pitchFamily="34" charset="0"/>
                <a:cs typeface="Arial" pitchFamily="34" charset="0"/>
              </a:rPr>
              <a:t> перкуссии</a:t>
            </a:r>
            <a:endParaRPr lang="en-US" sz="2400" i="1" u="sng" dirty="0">
              <a:latin typeface="Arial" pitchFamily="34" charset="0"/>
              <a:cs typeface="Arial" pitchFamily="34" charset="0"/>
            </a:endParaRPr>
          </a:p>
          <a:p>
            <a:pPr marL="265113" indent="-265113"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Определите границы и размеры печени и селезенки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65113" indent="-265113"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2.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Определение свободной жидкость в брюшной полости (Асцит)</a:t>
            </a:r>
          </a:p>
        </p:txBody>
      </p:sp>
      <p:pic>
        <p:nvPicPr>
          <p:cNvPr id="839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628775"/>
            <a:ext cx="3140075" cy="4471988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Перкуссия печени по Курлову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7164288" y="1600201"/>
            <a:ext cx="1522512" cy="3989040"/>
          </a:xfrm>
        </p:spPr>
        <p:txBody>
          <a:bodyPr/>
          <a:lstStyle/>
          <a:p>
            <a:r>
              <a:rPr lang="en-US" dirty="0"/>
              <a:t>9 </a:t>
            </a:r>
            <a:r>
              <a:rPr lang="ru-RU" dirty="0"/>
              <a:t>см</a:t>
            </a:r>
            <a:endParaRPr lang="en-US" dirty="0"/>
          </a:p>
          <a:p>
            <a:r>
              <a:rPr lang="en-US" dirty="0"/>
              <a:t>8 </a:t>
            </a:r>
            <a:r>
              <a:rPr lang="ru-RU" dirty="0"/>
              <a:t>см</a:t>
            </a:r>
            <a:endParaRPr lang="en-US" dirty="0"/>
          </a:p>
          <a:p>
            <a:r>
              <a:rPr lang="en-US" dirty="0"/>
              <a:t>7 </a:t>
            </a:r>
            <a:r>
              <a:rPr lang="ru-RU" dirty="0"/>
              <a:t>см</a:t>
            </a:r>
            <a:endParaRPr lang="en-US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5124" name="Picture 4" descr="Картинки по запросу &quot;границы печени по курлов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4085"/>
            <a:ext cx="6585717" cy="44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9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827584" y="908720"/>
            <a:ext cx="7416824" cy="1139825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200" dirty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тличительные признаки органического и функционального сужение пищевода</a:t>
            </a:r>
          </a:p>
        </p:txBody>
      </p:sp>
      <p:graphicFrame>
        <p:nvGraphicFramePr>
          <p:cNvPr id="19525" name="Group 6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05585760"/>
              </p:ext>
            </p:extLst>
          </p:nvPr>
        </p:nvGraphicFramePr>
        <p:xfrm>
          <a:off x="2195736" y="2132856"/>
          <a:ext cx="6388117" cy="701040"/>
        </p:xfrm>
        <a:graphic>
          <a:graphicData uri="http://schemas.openxmlformats.org/drawingml/2006/table">
            <a:tbl>
              <a:tblPr/>
              <a:tblGrid>
                <a:gridCol w="340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Органическое сужение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Функциональное сужение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30" name="Group 7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790353772"/>
              </p:ext>
            </p:extLst>
          </p:nvPr>
        </p:nvGraphicFramePr>
        <p:xfrm>
          <a:off x="611188" y="2924175"/>
          <a:ext cx="8208962" cy="1981200"/>
        </p:xfrm>
        <a:graphic>
          <a:graphicData uri="http://schemas.openxmlformats.org/drawingml/2006/table">
            <a:tbl>
              <a:tblPr/>
              <a:tblGrid>
                <a:gridCol w="180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Периодичность дисфагии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Постоянный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Временное восстановление прохождения пищи при распаде опухоли.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Приступообразный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При волнении или поспешном приёме пищи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24" name="Group 68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544586279"/>
              </p:ext>
            </p:extLst>
          </p:nvPr>
        </p:nvGraphicFramePr>
        <p:xfrm>
          <a:off x="611560" y="4941168"/>
          <a:ext cx="8135937" cy="1310640"/>
        </p:xfrm>
        <a:graphic>
          <a:graphicData uri="http://schemas.openxmlformats.org/drawingml/2006/table">
            <a:tbl>
              <a:tblPr/>
              <a:tblGrid>
                <a:gridCol w="2087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Прохождение еды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В начале проявления при твердой пище,  после при жидкой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Твёрдая пища проходит легче, чем жидкая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B588-24C7-4B2A-A89B-D77174F004F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146" name="Picture 2" descr="Картинки по запросу &quot;границы печени по курлов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29481"/>
            <a:ext cx="6912768" cy="46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52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" name="Abdominal Examination - OSCE Guide (New Releas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908720"/>
            <a:ext cx="8935621" cy="50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amination of the Liver - Clinical Exami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052736"/>
            <a:ext cx="8964488" cy="50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Аускультация брюшной полости 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– </a:t>
            </a:r>
            <a:b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кишечная перистальтика выслушивается</a:t>
            </a:r>
            <a:endParaRPr lang="ru-RU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err="1">
                <a:solidFill>
                  <a:srgbClr val="FFC000"/>
                </a:solidFill>
              </a:rPr>
              <a:t>Повышенние</a:t>
            </a:r>
            <a:r>
              <a:rPr lang="ru-RU" dirty="0">
                <a:solidFill>
                  <a:srgbClr val="FFC000"/>
                </a:solidFill>
              </a:rPr>
              <a:t> перистальтики</a:t>
            </a:r>
            <a:endParaRPr lang="en-US" dirty="0">
              <a:solidFill>
                <a:srgbClr val="FFC000"/>
              </a:solidFill>
            </a:endParaRP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ru-RU" dirty="0"/>
              <a:t>Физиологически</a:t>
            </a:r>
            <a:r>
              <a:rPr lang="en-US" dirty="0"/>
              <a:t> </a:t>
            </a:r>
            <a:r>
              <a:rPr lang="ru-RU" dirty="0"/>
              <a:t>– после еды</a:t>
            </a:r>
            <a:r>
              <a:rPr lang="en-US" dirty="0"/>
              <a:t>, (</a:t>
            </a:r>
            <a:r>
              <a:rPr lang="ru-RU" dirty="0"/>
              <a:t>растительное волокно</a:t>
            </a:r>
            <a:r>
              <a:rPr lang="en-US" dirty="0"/>
              <a:t>)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ru-RU" dirty="0"/>
              <a:t>Воспаление тонкого кишечника</a:t>
            </a: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ru-RU" dirty="0"/>
              <a:t>Непроходимость кишечника ранняя стадия. 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>
                <a:solidFill>
                  <a:srgbClr val="FFC000"/>
                </a:solidFill>
              </a:rPr>
              <a:t>Ослабление перистальтики</a:t>
            </a:r>
            <a:endParaRPr lang="en-US" dirty="0">
              <a:solidFill>
                <a:srgbClr val="FFC000"/>
              </a:solidFill>
            </a:endParaRP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ru-RU" dirty="0"/>
              <a:t>Кишечная атония</a:t>
            </a: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ru-RU" dirty="0" err="1"/>
              <a:t>Периноит</a:t>
            </a:r>
            <a:r>
              <a:rPr lang="en-US" dirty="0"/>
              <a:t>, </a:t>
            </a:r>
          </a:p>
          <a:p>
            <a:pPr algn="ctr">
              <a:buNone/>
            </a:pPr>
            <a:r>
              <a:rPr lang="ru-RU" dirty="0"/>
              <a:t>Непроходимость кишечника</a:t>
            </a:r>
            <a:endParaRPr lang="en-US" dirty="0"/>
          </a:p>
          <a:p>
            <a:pPr algn="ctr">
              <a:buNone/>
            </a:pPr>
            <a:r>
              <a:rPr lang="en-US" dirty="0"/>
              <a:t>(«</a:t>
            </a:r>
            <a:r>
              <a:rPr lang="ru-RU" dirty="0"/>
              <a:t>гробовая тишина</a:t>
            </a:r>
            <a:r>
              <a:rPr lang="en-US" dirty="0"/>
              <a:t>")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Рентген-картина пищевода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79512" y="1484784"/>
            <a:ext cx="38164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8164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857232"/>
            <a:ext cx="435771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Нормальная рентген-картина толстого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кищечника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Эндоскопические исследования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7170" name="Picture 2" descr="Картинки по запросу &quot;endoscop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670763"/>
            <a:ext cx="80962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br>
              <a:rPr lang="ru-RU" dirty="0">
                <a:latin typeface="Arial" pitchFamily="34" charset="0"/>
                <a:cs typeface="Arial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6632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8194" name="Picture 2" descr="Картинки по запросу &quot;endoscop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8080981" cy="33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Колоноскопия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9220" name="Picture 4" descr="Картинки по запросу &quot;colonoscopy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3088"/>
            <a:ext cx="5058059" cy="5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Отличительные признаки при рвоте из  </a:t>
            </a:r>
            <a:r>
              <a:rPr lang="ru-RU" sz="32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желудка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пищевода.</a:t>
            </a:r>
            <a:endParaRPr lang="ru-RU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348880"/>
            <a:ext cx="4033837" cy="4032026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2400" dirty="0"/>
              <a:t> </a:t>
            </a:r>
            <a:r>
              <a:rPr lang="ru-RU" sz="24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Пищевод</a:t>
            </a:r>
            <a:endParaRPr lang="en-US" sz="24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Происходит без тошноты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Ощущение задержки пищи за грудиной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Включая не переваренную пищу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Не содержит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салянной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кислоты и не содержит  пепсин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348880"/>
            <a:ext cx="4033838" cy="3960018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u="sng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Желудок</a:t>
            </a:r>
            <a:endParaRPr lang="en-US" sz="2400" b="1" u="sng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Проявляется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тоншотой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иногда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гиперсаливацией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Содержит остатки переваренной пищи.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Кислый запах рвотной массы.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Кислотная реакция.</a:t>
            </a:r>
          </a:p>
          <a:p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08720"/>
            <a:ext cx="8208912" cy="158417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Боль 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скорбь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latin typeface="Arial" pitchFamily="34" charset="0"/>
                <a:cs typeface="Arial" pitchFamily="34" charset="0"/>
              </a:rPr>
              <a:t>при заболеваниях пищевода проявляется вдоль всего пищевода с иррадиацией в межлопаточную область.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636912"/>
            <a:ext cx="8229600" cy="36004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2800" u="sng" dirty="0">
                <a:latin typeface="Arial" pitchFamily="34" charset="0"/>
                <a:cs typeface="Arial" pitchFamily="34" charset="0"/>
              </a:rPr>
              <a:t>Причины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Эзофагит (воспаление слизистой оболочки пищевода)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Ожог пищевода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800" dirty="0" err="1">
                <a:latin typeface="Arial" pitchFamily="34" charset="0"/>
                <a:cs typeface="Arial" pitchFamily="34" charset="0"/>
              </a:rPr>
              <a:t>Ахалазия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пищевода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Грыжа пищеводного отверстия (диафрагмы)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548680"/>
            <a:ext cx="7211144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Другие жалобы</a:t>
            </a:r>
            <a:br>
              <a: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пациентов с заболеваниями </a:t>
            </a:r>
            <a:r>
              <a:rPr lang="ru-RU" sz="2800" b="1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пишевода</a:t>
            </a:r>
            <a:endParaRPr lang="ru-RU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9600" cy="4205064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Регургитация</a:t>
            </a: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(обратный заброс)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возвращение частей проглоченной пищи обратно в ротовую полость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(невроз, кардиоспазм)</a:t>
            </a:r>
          </a:p>
          <a:p>
            <a:pPr>
              <a:spcBef>
                <a:spcPct val="50000"/>
              </a:spcBef>
            </a:pPr>
            <a:r>
              <a:rPr lang="ru-RU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Гиперсаливация</a:t>
            </a: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 эзофагит, рубцовое сужение и раковый стеноз пищевода.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Гнилостный запах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– признак злокачественной опухоли с неприятным запахом, так же при застои и разложении пищи при кардиоспазме. 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Изжога –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болезненное жгучее ощущение за грудиной из-за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регургитации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желудочного содержимого в нижнюю часть пищевода.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854080"/>
            <a:ext cx="5400600" cy="1440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kk-KZ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Кровотечение из пищевода</a:t>
            </a:r>
            <a:b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3600" dirty="0">
                <a:latin typeface="Arial" pitchFamily="34" charset="0"/>
                <a:cs typeface="Arial" pitchFamily="34" charset="0"/>
              </a:rPr>
            </a:br>
            <a:r>
              <a:rPr lang="kk-KZ" sz="3200" u="sng" dirty="0">
                <a:latin typeface="Arial" pitchFamily="34" charset="0"/>
                <a:cs typeface="Arial" pitchFamily="34" charset="0"/>
              </a:rPr>
              <a:t>Причины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708920"/>
            <a:ext cx="7772400" cy="3456334"/>
          </a:xfrm>
        </p:spPr>
        <p:txBody>
          <a:bodyPr>
            <a:noAutofit/>
          </a:bodyPr>
          <a:lstStyle/>
          <a:p>
            <a:r>
              <a:rPr lang="kk-KZ" sz="2800" b="1" dirty="0">
                <a:latin typeface="Arial" pitchFamily="34" charset="0"/>
                <a:cs typeface="Arial" pitchFamily="34" charset="0"/>
              </a:rPr>
              <a:t>Язва пищевода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Травматизация инородным телом</a:t>
            </a:r>
          </a:p>
          <a:p>
            <a:pPr>
              <a:spcBef>
                <a:spcPct val="50000"/>
              </a:spcBef>
            </a:pPr>
            <a:r>
              <a:rPr lang="kk-KZ" sz="2800" b="1" dirty="0">
                <a:latin typeface="Arial" pitchFamily="34" charset="0"/>
                <a:cs typeface="Arial" pitchFamily="34" charset="0"/>
              </a:rPr>
              <a:t>Распад опухоли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kk-KZ" sz="2800" b="1" dirty="0">
                <a:latin typeface="Arial" pitchFamily="34" charset="0"/>
                <a:cs typeface="Arial" pitchFamily="34" charset="0"/>
              </a:rPr>
              <a:t>Кровотечение из вариконых вен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kk-KZ" sz="2800" b="1" dirty="0">
                <a:latin typeface="Arial" pitchFamily="34" charset="0"/>
                <a:cs typeface="Arial" pitchFamily="34" charset="0"/>
              </a:rPr>
              <a:t>Синдром Маллори-Вейсса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Жалобы при заболеваниях пищевода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290"/>
            <a:ext cx="7772400" cy="100013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Жалобы при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желудочных </a:t>
            </a:r>
            <a:r>
              <a:rPr lang="ru-RU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заболеваниях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412875"/>
            <a:ext cx="7929618" cy="4800600"/>
          </a:xfrm>
        </p:spPr>
        <p:txBody>
          <a:bodyPr numCol="2"/>
          <a:lstStyle/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ru-RU" sz="2400" dirty="0"/>
              <a:t>1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u="sng" dirty="0" err="1">
                <a:latin typeface="Arial" pitchFamily="34" charset="0"/>
                <a:cs typeface="Arial" pitchFamily="34" charset="0"/>
              </a:rPr>
              <a:t>Диспептческие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 проявления:</a:t>
            </a: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Сниженный аппетит</a:t>
            </a: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Извращенный аппетит</a:t>
            </a: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Извращенный вкус</a:t>
            </a: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Отрыжка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Изжога</a:t>
            </a: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Тошнота</a:t>
            </a:r>
          </a:p>
          <a:p>
            <a:pPr lvl="1">
              <a:spcBef>
                <a:spcPct val="30000"/>
              </a:spcBef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Рвота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Боль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3. </a:t>
            </a:r>
            <a:r>
              <a:rPr lang="ru-RU" sz="2000" b="1" u="sng" dirty="0" err="1">
                <a:latin typeface="Arial" pitchFamily="34" charset="0"/>
                <a:cs typeface="Arial" pitchFamily="34" charset="0"/>
              </a:rPr>
              <a:t>Ковотечение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 из желудка</a:t>
            </a:r>
          </a:p>
        </p:txBody>
      </p:sp>
      <p:pic>
        <p:nvPicPr>
          <p:cNvPr id="3074" name="Picture 2" descr="C:\Documents and Settings\User\Мои документы\Загрузки\yandsearch_files\i_023.jpe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14942" y="1714488"/>
            <a:ext cx="3357586" cy="378621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1321</TotalTime>
  <Words>1536</Words>
  <Application>Microsoft Office PowerPoint</Application>
  <PresentationFormat>Экран (4:3)</PresentationFormat>
  <Paragraphs>382</Paragraphs>
  <Slides>48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Calibri</vt:lpstr>
      <vt:lpstr>Tahoma</vt:lpstr>
      <vt:lpstr>Verdana</vt:lpstr>
      <vt:lpstr>Wingdings</vt:lpstr>
      <vt:lpstr>Тема Office</vt:lpstr>
      <vt:lpstr>Опрос больных c желудочно-кишечными заболеваниями. Общий осмотр. Пальпация живота поверхностная и глубокая. </vt:lpstr>
      <vt:lpstr>Жалобы у пациентов с заболеваниями пищевода</vt:lpstr>
      <vt:lpstr> Дисфагия  (dysphagia)  – затрудненное прохождение пищи по пищеводу.   Причины:  </vt:lpstr>
      <vt:lpstr>Отличительные признаки органического и функционального сужение пищевода</vt:lpstr>
      <vt:lpstr>Отличительные признаки при рвоте из  желудка и пищевода.</vt:lpstr>
      <vt:lpstr>Боль  (скорбь) при заболеваниях пищевода проявляется вдоль всего пищевода с иррадиацией в межлопаточную область.</vt:lpstr>
      <vt:lpstr>Другие жалобы пациентов с заболеваниями пишевода</vt:lpstr>
      <vt:lpstr>Кровотечение из пищевода   Причины:</vt:lpstr>
      <vt:lpstr>Жалобы при желудочных заболеваниях</vt:lpstr>
      <vt:lpstr>Снижение аппетита</vt:lpstr>
      <vt:lpstr>Эруктация (отрыжка) – звонкий выход воздуха из желудка или пищевода</vt:lpstr>
      <vt:lpstr>Изжога (Pyrosis) – ощущение жжения в эпигастральной области</vt:lpstr>
      <vt:lpstr>Тошнота (Nausea) – рефлекторный акт связанный с раздражением блуждающим нервом (10 пара), проявляется давещим чуством в эпигастральной области</vt:lpstr>
      <vt:lpstr>Рвота (emesis)</vt:lpstr>
      <vt:lpstr>Боль (dolor) – желудок и двенадцатиперстная кишка </vt:lpstr>
      <vt:lpstr>Боль (dolor)</vt:lpstr>
      <vt:lpstr>Желудочно-кишечное кровотечение</vt:lpstr>
      <vt:lpstr>Презентация PowerPoint</vt:lpstr>
      <vt:lpstr>Анатомические и физиологические особенности кишечника у детей</vt:lpstr>
      <vt:lpstr>Жалобы при кишечных растройствах</vt:lpstr>
      <vt:lpstr>Боль в кишечника</vt:lpstr>
      <vt:lpstr>Боль в кишечника</vt:lpstr>
      <vt:lpstr>Метеоризм – ощущение вздутия, Болезненное переполнение желудка</vt:lpstr>
      <vt:lpstr>      Диарея – жидкий, несформировавшийся стул в сочетании с учащенным испражнением</vt:lpstr>
      <vt:lpstr>Презентация PowerPoint</vt:lpstr>
      <vt:lpstr>Презентация PowerPoint</vt:lpstr>
      <vt:lpstr>Запор – длительная задержка каловых масс в кишечнике</vt:lpstr>
      <vt:lpstr>Сбор анамнеза при желудочно-кишечных заболеваниях</vt:lpstr>
      <vt:lpstr>Общий осмотр</vt:lpstr>
      <vt:lpstr>Общий осмотр</vt:lpstr>
      <vt:lpstr>Осмотр полости рта и живота</vt:lpstr>
      <vt:lpstr>Осмотр полости рта и живота</vt:lpstr>
      <vt:lpstr>Осмотр полости рта и языка</vt:lpstr>
      <vt:lpstr>Физикальный осмотр брюшной полости</vt:lpstr>
      <vt:lpstr>Пальпация</vt:lpstr>
      <vt:lpstr>Пальпация</vt:lpstr>
      <vt:lpstr>Пальпация</vt:lpstr>
      <vt:lpstr>Перкуссия</vt:lpstr>
      <vt:lpstr>Перкуссия печени по Курлову</vt:lpstr>
      <vt:lpstr>Презентация PowerPoint</vt:lpstr>
      <vt:lpstr>Презентация PowerPoint</vt:lpstr>
      <vt:lpstr>Презентация PowerPoint</vt:lpstr>
      <vt:lpstr>Аускультация брюшной полости –  кишечная перистальтика выслушивается</vt:lpstr>
      <vt:lpstr>Рентген-картина пищевода</vt:lpstr>
      <vt:lpstr>Презентация PowerPoint</vt:lpstr>
      <vt:lpstr>Эндоскопические исследования</vt:lpstr>
      <vt:lpstr>    </vt:lpstr>
      <vt:lpstr>Колоноскопия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Сбор жалоб, анамнеза у больных с патологией пищеварительной системы. Общий осмотр. Поверхностная и глубокая пальпация живота. Особенности у детей.</dc:title>
  <dc:creator>User</dc:creator>
  <cp:lastModifiedBy>Pro 100</cp:lastModifiedBy>
  <cp:revision>162</cp:revision>
  <dcterms:created xsi:type="dcterms:W3CDTF">2012-09-27T04:20:01Z</dcterms:created>
  <dcterms:modified xsi:type="dcterms:W3CDTF">2021-09-04T07:39:17Z</dcterms:modified>
</cp:coreProperties>
</file>